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59" r:id="rId4"/>
    <p:sldId id="260" r:id="rId5"/>
    <p:sldId id="266" r:id="rId6"/>
    <p:sldId id="264" r:id="rId7"/>
    <p:sldId id="265" r:id="rId8"/>
    <p:sldId id="263" r:id="rId9"/>
    <p:sldId id="261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3531"/>
    <a:srgbClr val="614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23817-FD62-4D38-AE23-D635C6459A3E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8DF07-58E1-4186-90F3-15147EB62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7B3DC-1D6E-44E6-931D-4B0A5B71A3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14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7B3DC-1D6E-44E6-931D-4B0A5B71A36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1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chemeClr val="bg1"/>
                </a:solidFill>
              </a:rPr>
              <a:t>다수의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생체신호는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웨어러블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디바이스를 이용하여 측정되어지고 동기화될 수 있다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chemeClr val="bg1"/>
                </a:solidFill>
              </a:rPr>
              <a:t>수면 무호흡증을 측정하고 착용 식 장치를 사용하여 실시간으로 대응할 수 있습니다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자세와 상황에 따라 수면 상태를 분석합니다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이것을 근거로 수면 무호흡증이 발생하기 전에 대처할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7B3DC-1D6E-44E6-931D-4B0A5B71A36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7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chemeClr val="bg1"/>
                </a:solidFill>
              </a:rPr>
              <a:t>다수의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생체신호는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웨어러블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디바이스를 이용하여 측정되어지고 동기화될 수 있다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chemeClr val="bg1"/>
                </a:solidFill>
              </a:rPr>
              <a:t>수면 무호흡증을 측정하고 착용 식 장치를 사용하여 실시간으로 대응할 수 있습니다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자세와 상황에 따라 수면 상태를 분석합니다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이것을 근거로 수면 무호흡증이 발생하기 전에 대처할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7B3DC-1D6E-44E6-931D-4B0A5B71A36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9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chemeClr val="bg1"/>
                </a:solidFill>
              </a:rPr>
              <a:t>다수의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생체신호는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웨어러블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디바이스를 이용하여 측정되어지고 동기화될 수 있다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chemeClr val="bg1"/>
                </a:solidFill>
              </a:rPr>
              <a:t>수면 무호흡증을 측정하고 착용 식 장치를 사용하여 실시간으로 대응할 수 있습니다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자세와 상황에 따라 수면 상태를 분석합니다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이것을 근거로 수면 무호흡증이 발생하기 전에 대처할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7B3DC-1D6E-44E6-931D-4B0A5B71A36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87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chemeClr val="bg1"/>
                </a:solidFill>
              </a:rPr>
              <a:t>다수의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생체신호는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웨어러블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디바이스를 이용하여 측정되어지고 동기화될 수 있다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chemeClr val="bg1"/>
                </a:solidFill>
              </a:rPr>
              <a:t>수면 무호흡증을 측정하고 착용 식 장치를 사용하여 실시간으로 대응할 수 있습니다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자세와 상황에 따라 수면 상태를 분석합니다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이것을 근거로 수면 무호흡증이 발생하기 전에 대처할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7B3DC-1D6E-44E6-931D-4B0A5B71A36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473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7B3DC-1D6E-44E6-931D-4B0A5B71A36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999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7B3DC-1D6E-44E6-931D-4B0A5B71A36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4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44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44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98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93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26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4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55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1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8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0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6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7DACB-5D83-426C-9EC9-ED490D52B060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D4BD7-243B-46BB-B2B9-B0FD1F7206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3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44279" y="2191436"/>
            <a:ext cx="10632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chemeClr val="bg1"/>
                </a:solidFill>
              </a:rPr>
              <a:t>Sleepcare</a:t>
            </a:r>
            <a:r>
              <a:rPr lang="en-US" altLang="ko-KR" sz="3600" dirty="0" smtClean="0">
                <a:solidFill>
                  <a:schemeClr val="bg1"/>
                </a:solidFill>
              </a:rPr>
              <a:t> Kit &amp; Machine Learning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4595" y="5211083"/>
            <a:ext cx="546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/>
                </a:solidFill>
              </a:rPr>
              <a:t>RTLAB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YeongJun</a:t>
            </a:r>
            <a:r>
              <a:rPr lang="en-US" altLang="ko-KR" sz="2400" dirty="0" smtClean="0">
                <a:solidFill>
                  <a:schemeClr val="bg1"/>
                </a:solidFill>
              </a:rPr>
              <a:t> Jeon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0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72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Measurement &amp; Data Compare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907725" y="902205"/>
            <a:ext cx="586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Kit Streaming service measurement method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52" y="1916751"/>
            <a:ext cx="3563888" cy="2672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595621" y="3620571"/>
            <a:ext cx="927617" cy="626368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429" y="1916751"/>
            <a:ext cx="6048672" cy="4539199"/>
          </a:xfrm>
          <a:prstGeom prst="rect">
            <a:avLst/>
          </a:prstGeom>
        </p:spPr>
      </p:pic>
      <p:sp>
        <p:nvSpPr>
          <p:cNvPr id="12" name="갈매기형 수장 11"/>
          <p:cNvSpPr/>
          <p:nvPr/>
        </p:nvSpPr>
        <p:spPr>
          <a:xfrm>
            <a:off x="1009031" y="151959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890426" y="1519592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966" y="1409478"/>
            <a:ext cx="215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rial" panose="020B0604020202020204" pitchFamily="34" charset="0"/>
                <a:ea typeface="210 맨발의청춘 L" panose="02020603020101020101" pitchFamily="18" charset="-127"/>
                <a:cs typeface="Arial" panose="020B0604020202020204" pitchFamily="34" charset="0"/>
              </a:rPr>
              <a:t>Sensor Select  </a:t>
            </a:r>
          </a:p>
        </p:txBody>
      </p:sp>
    </p:spTree>
    <p:extLst>
      <p:ext uri="{BB962C8B-B14F-4D97-AF65-F5344CB8AC3E}">
        <p14:creationId xmlns:p14="http://schemas.microsoft.com/office/powerpoint/2010/main" val="321194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72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Measurement &amp; Data Compare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907725" y="902205"/>
            <a:ext cx="586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Kit Streaming service measurement method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54" y="2193286"/>
            <a:ext cx="5406831" cy="4104456"/>
          </a:xfrm>
          <a:prstGeom prst="rect">
            <a:avLst/>
          </a:prstGeom>
        </p:spPr>
      </p:pic>
      <p:sp>
        <p:nvSpPr>
          <p:cNvPr id="7" name="갈매기형 수장 6"/>
          <p:cNvSpPr/>
          <p:nvPr/>
        </p:nvSpPr>
        <p:spPr>
          <a:xfrm>
            <a:off x="1062820" y="15647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944215" y="156473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754" y="1454622"/>
            <a:ext cx="297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rial" panose="020B0604020202020204" pitchFamily="34" charset="0"/>
                <a:ea typeface="210 맨발의청춘 L" panose="02020603020101020101" pitchFamily="18" charset="-127"/>
                <a:cs typeface="Arial" panose="020B0604020202020204" pitchFamily="34" charset="0"/>
              </a:rPr>
              <a:t>Plug-in Check &amp; Start</a:t>
            </a:r>
          </a:p>
        </p:txBody>
      </p:sp>
    </p:spTree>
    <p:extLst>
      <p:ext uri="{BB962C8B-B14F-4D97-AF65-F5344CB8AC3E}">
        <p14:creationId xmlns:p14="http://schemas.microsoft.com/office/powerpoint/2010/main" val="398621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72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Measurement &amp; Data Compare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907725" y="902205"/>
            <a:ext cx="586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Kit Streaming service measurement method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409852" y="165044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_x59314880" descr="EMB0000336860c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77" y="1917868"/>
            <a:ext cx="5616624" cy="42124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갈매기형 수장 7"/>
          <p:cNvSpPr/>
          <p:nvPr/>
        </p:nvSpPr>
        <p:spPr>
          <a:xfrm>
            <a:off x="1154379" y="1575893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035774" y="1575894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2313" y="1465780"/>
            <a:ext cx="22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rial" panose="020B0604020202020204" pitchFamily="34" charset="0"/>
                <a:ea typeface="210 맨발의청춘 L" panose="02020603020101020101" pitchFamily="18" charset="-127"/>
                <a:cs typeface="Arial" panose="020B0604020202020204" pitchFamily="34" charset="0"/>
              </a:rPr>
              <a:t>Streaming Start</a:t>
            </a:r>
          </a:p>
        </p:txBody>
      </p:sp>
    </p:spTree>
    <p:extLst>
      <p:ext uri="{BB962C8B-B14F-4D97-AF65-F5344CB8AC3E}">
        <p14:creationId xmlns:p14="http://schemas.microsoft.com/office/powerpoint/2010/main" val="77626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72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Measurement &amp; Data Compare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907725" y="902205"/>
            <a:ext cx="820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A performance evaluation was conducted by wearing a Polysomnography equipment and a Homecare Kit at the same time.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/>
        </p:blipFill>
        <p:spPr>
          <a:xfrm>
            <a:off x="1058946" y="1894951"/>
            <a:ext cx="9891189" cy="3261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2548904" y="515679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Normal male in 20s 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6988144" y="5156791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tx2">
                    <a:lumMod val="75000"/>
                  </a:schemeClr>
                </a:solidFill>
              </a:rPr>
              <a:t>Male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in 40s with sleep apnea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72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Measurement &amp; Data Compare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907725" y="902205"/>
            <a:ext cx="820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A performance evaluation was conducted by wearing a Polysomnography equipment and a Homecare Kit at the same time.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13" y="1943347"/>
            <a:ext cx="7961933" cy="464858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866093" y="1613747"/>
            <a:ext cx="2088232" cy="201622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54325" y="1697409"/>
            <a:ext cx="4392578" cy="4818818"/>
          </a:xfrm>
          <a:prstGeom prst="rect">
            <a:avLst/>
          </a:prstGeom>
          <a:solidFill>
            <a:schemeClr val="dk1">
              <a:alpha val="8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06774" y="1407136"/>
            <a:ext cx="410446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L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L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L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L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Right    : ~0:30:00</a:t>
            </a: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B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Supine : 0:30:00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~ 0:34:25</a:t>
            </a:r>
          </a:p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B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Right    : 0:34:25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~ 0:37:27</a:t>
            </a: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B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Supine : 0:37:17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~ 0:45:55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B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B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Right     : 0:45:55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~ 02:01:30</a:t>
            </a: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B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Supine  : 02:01:30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B" panose="02020603020101020101" pitchFamily="18" charset="-127"/>
              </a:rPr>
              <a:t>~ </a:t>
            </a: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B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B" panose="02020603020101020101" pitchFamily="18" charset="-127"/>
            </a:endParaRPr>
          </a:p>
          <a:p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L" panose="02020603020101020101" pitchFamily="18" charset="-127"/>
            </a:endParaRPr>
          </a:p>
          <a:p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a typeface="210 맨발의청춘 L" panose="0202060302010102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L" panose="02020603020101020101" pitchFamily="18" charset="-127"/>
              </a:rPr>
              <a:t>		           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L" panose="02020603020101020101" pitchFamily="18" charset="-127"/>
              </a:rPr>
              <a:t>Supine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a typeface="210 맨발의청춘 L" panose="02020603020101020101" pitchFamily="18" charset="-127"/>
              </a:rPr>
              <a:t>: Frontal</a:t>
            </a:r>
          </a:p>
        </p:txBody>
      </p:sp>
    </p:spTree>
    <p:extLst>
      <p:ext uri="{BB962C8B-B14F-4D97-AF65-F5344CB8AC3E}">
        <p14:creationId xmlns:p14="http://schemas.microsoft.com/office/powerpoint/2010/main" val="33973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72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Measurement &amp; Data Compare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907725" y="902205"/>
            <a:ext cx="820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A performance evaluation was conducted by wearing a Polysomnography equipment and a Homecare Kit at the same time.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25" y="1548536"/>
            <a:ext cx="5594532" cy="520713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1021" t="1" r="44560" b="70567"/>
          <a:stretch/>
        </p:blipFill>
        <p:spPr>
          <a:xfrm>
            <a:off x="7830141" y="1677762"/>
            <a:ext cx="1944217" cy="136815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359676" y="1791392"/>
            <a:ext cx="1181568" cy="54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41244" y="2361838"/>
            <a:ext cx="1084542" cy="60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26186" y="1955051"/>
            <a:ext cx="504056" cy="8135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625786" y="1793535"/>
            <a:ext cx="2200288" cy="52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36715" t="6197" r="58762" b="76763"/>
          <a:stretch/>
        </p:blipFill>
        <p:spPr>
          <a:xfrm>
            <a:off x="8048858" y="3443431"/>
            <a:ext cx="1332148" cy="2930734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21" name="꺾인 연결선 20"/>
          <p:cNvCxnSpPr>
            <a:stCxn id="12" idx="2"/>
          </p:cNvCxnSpPr>
          <p:nvPr/>
        </p:nvCxnSpPr>
        <p:spPr>
          <a:xfrm rot="16200000" flipH="1">
            <a:off x="3608103" y="1188290"/>
            <a:ext cx="4104456" cy="5419742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5" idx="2"/>
          </p:cNvCxnSpPr>
          <p:nvPr/>
        </p:nvCxnSpPr>
        <p:spPr>
          <a:xfrm rot="16200000" flipH="1">
            <a:off x="5305142" y="2266720"/>
            <a:ext cx="4032448" cy="3190873"/>
          </a:xfrm>
          <a:prstGeom prst="bentConnector3">
            <a:avLst>
              <a:gd name="adj1" fmla="val 26254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752938" y="2451184"/>
            <a:ext cx="4833288" cy="141097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2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72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Measurement &amp; Data Compare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907725" y="902205"/>
            <a:ext cx="820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A performance evaluation was conducted by wearing a Polysomnography equipment and a Homecare Kit at the same time.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461524"/>
              </p:ext>
            </p:extLst>
          </p:nvPr>
        </p:nvGraphicFramePr>
        <p:xfrm>
          <a:off x="2168980" y="4985839"/>
          <a:ext cx="6747796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27642">
                  <a:extLst>
                    <a:ext uri="{9D8B030D-6E8A-4147-A177-3AD203B41FA5}">
                      <a16:colId xmlns:a16="http://schemas.microsoft.com/office/drawing/2014/main" val="1973609863"/>
                    </a:ext>
                  </a:extLst>
                </a:gridCol>
                <a:gridCol w="2024886">
                  <a:extLst>
                    <a:ext uri="{9D8B030D-6E8A-4147-A177-3AD203B41FA5}">
                      <a16:colId xmlns:a16="http://schemas.microsoft.com/office/drawing/2014/main" val="2903403675"/>
                    </a:ext>
                  </a:extLst>
                </a:gridCol>
                <a:gridCol w="1995268">
                  <a:extLst>
                    <a:ext uri="{9D8B030D-6E8A-4147-A177-3AD203B41FA5}">
                      <a16:colId xmlns:a16="http://schemas.microsoft.com/office/drawing/2014/main" val="3923780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2~5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Homecare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Kit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수면 다원검사장비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265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무호흡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263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261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488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무호흡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중 시작 값 오차 있는 부분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28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저호흡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194413"/>
                  </a:ext>
                </a:extLst>
              </a:tr>
            </a:tbl>
          </a:graphicData>
        </a:graphic>
      </p:graphicFrame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26" y="1531206"/>
            <a:ext cx="8547099" cy="5266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913" y="1503714"/>
            <a:ext cx="6637806" cy="518795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9" name="오른쪽 화살표 18"/>
          <p:cNvSpPr/>
          <p:nvPr/>
        </p:nvSpPr>
        <p:spPr>
          <a:xfrm>
            <a:off x="3877292" y="4537567"/>
            <a:ext cx="1131458" cy="38982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637" y="1503714"/>
            <a:ext cx="292100" cy="5156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2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72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Measurement &amp; Data Compare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907725" y="902205"/>
            <a:ext cx="820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A performance evaluation was conducted by wearing a Polysomnography equipment and a Homecare Kit at the same time.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2548"/>
              </p:ext>
            </p:extLst>
          </p:nvPr>
        </p:nvGraphicFramePr>
        <p:xfrm>
          <a:off x="4340182" y="5472251"/>
          <a:ext cx="6330676" cy="141489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59031">
                  <a:extLst>
                    <a:ext uri="{9D8B030D-6E8A-4147-A177-3AD203B41FA5}">
                      <a16:colId xmlns:a16="http://schemas.microsoft.com/office/drawing/2014/main" val="1973609863"/>
                    </a:ext>
                  </a:extLst>
                </a:gridCol>
                <a:gridCol w="1899716">
                  <a:extLst>
                    <a:ext uri="{9D8B030D-6E8A-4147-A177-3AD203B41FA5}">
                      <a16:colId xmlns:a16="http://schemas.microsoft.com/office/drawing/2014/main" val="2903403675"/>
                    </a:ext>
                  </a:extLst>
                </a:gridCol>
                <a:gridCol w="1871929">
                  <a:extLst>
                    <a:ext uri="{9D8B030D-6E8A-4147-A177-3AD203B41FA5}">
                      <a16:colId xmlns:a16="http://schemas.microsoft.com/office/drawing/2014/main" val="3923780386"/>
                    </a:ext>
                  </a:extLst>
                </a:gridCol>
              </a:tblGrid>
              <a:tr h="35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2~5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Homecare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Kit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수면 다원검사장비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265977"/>
                  </a:ext>
                </a:extLst>
              </a:tr>
              <a:tr h="35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무호흡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263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261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488400"/>
                  </a:ext>
                </a:extLst>
              </a:tr>
              <a:tr h="35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무호흡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중 시작 값 오차 있는 부분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28978"/>
                  </a:ext>
                </a:extLst>
              </a:tr>
              <a:tr h="35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저호흡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19441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480291" y="1548536"/>
            <a:ext cx="9267055" cy="5242785"/>
            <a:chOff x="-140566" y="1023435"/>
            <a:chExt cx="9877647" cy="549648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" t="6501" r="46194"/>
            <a:stretch/>
          </p:blipFill>
          <p:spPr>
            <a:xfrm>
              <a:off x="-140566" y="1023435"/>
              <a:ext cx="9877647" cy="5496487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3729011" y="3298691"/>
              <a:ext cx="978195" cy="22541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6688748" y="3312402"/>
              <a:ext cx="978195" cy="2254103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7754713" y="3298009"/>
              <a:ext cx="978195" cy="22541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986605" y="1633597"/>
            <a:ext cx="7604760" cy="5161650"/>
            <a:chOff x="5330797" y="1543947"/>
            <a:chExt cx="9878016" cy="645333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63" t="10388" b="841"/>
            <a:stretch/>
          </p:blipFill>
          <p:spPr>
            <a:xfrm>
              <a:off x="5330797" y="1543947"/>
              <a:ext cx="9878016" cy="645333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9114000" y="4393049"/>
              <a:ext cx="978195" cy="22541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1359527" y="4431152"/>
              <a:ext cx="978195" cy="22541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10606444" y="4393049"/>
              <a:ext cx="978195" cy="2254103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-129309" y="4687307"/>
            <a:ext cx="12709263" cy="1875718"/>
          </a:xfrm>
          <a:prstGeom prst="rect">
            <a:avLst/>
          </a:prstGeom>
          <a:solidFill>
            <a:schemeClr val="dk1">
              <a:alpha val="8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93410"/>
              </p:ext>
            </p:extLst>
          </p:nvPr>
        </p:nvGraphicFramePr>
        <p:xfrm>
          <a:off x="2370664" y="4902153"/>
          <a:ext cx="6330676" cy="141489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59031">
                  <a:extLst>
                    <a:ext uri="{9D8B030D-6E8A-4147-A177-3AD203B41FA5}">
                      <a16:colId xmlns:a16="http://schemas.microsoft.com/office/drawing/2014/main" val="1973609863"/>
                    </a:ext>
                  </a:extLst>
                </a:gridCol>
                <a:gridCol w="1899716">
                  <a:extLst>
                    <a:ext uri="{9D8B030D-6E8A-4147-A177-3AD203B41FA5}">
                      <a16:colId xmlns:a16="http://schemas.microsoft.com/office/drawing/2014/main" val="2903403675"/>
                    </a:ext>
                  </a:extLst>
                </a:gridCol>
                <a:gridCol w="1871929">
                  <a:extLst>
                    <a:ext uri="{9D8B030D-6E8A-4147-A177-3AD203B41FA5}">
                      <a16:colId xmlns:a16="http://schemas.microsoft.com/office/drawing/2014/main" val="3923780386"/>
                    </a:ext>
                  </a:extLst>
                </a:gridCol>
              </a:tblGrid>
              <a:tr h="35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2~5(time)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Homecare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Kit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Polysomnography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265977"/>
                  </a:ext>
                </a:extLst>
              </a:tr>
              <a:tr h="35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Apnea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263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261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488400"/>
                  </a:ext>
                </a:extLst>
              </a:tr>
              <a:tr h="35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Hypopnea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10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12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28978"/>
                  </a:ext>
                </a:extLst>
              </a:tr>
              <a:tr h="35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Incomplete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Apnea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21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ea typeface="+mj-ea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19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96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0.33724 0.0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18867 0.004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188F19-5210-4D24-A0B0-4DF6AA142C3C}"/>
              </a:ext>
            </a:extLst>
          </p:cNvPr>
          <p:cNvSpPr txBox="1"/>
          <p:nvPr/>
        </p:nvSpPr>
        <p:spPr>
          <a:xfrm>
            <a:off x="8115300" y="617178"/>
            <a:ext cx="2272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7376327" y="2896351"/>
            <a:ext cx="3151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</a:rPr>
              <a:t>Data Analysis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7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Data Analysis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907725" y="902205"/>
            <a:ext cx="820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Intermittent apnea does not require any control.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883127" y="1582704"/>
            <a:ext cx="3434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Sleep Apnea( Intermittent 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24333"/>
          <a:stretch/>
        </p:blipFill>
        <p:spPr>
          <a:xfrm>
            <a:off x="1357740" y="2090348"/>
            <a:ext cx="8897303" cy="4352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624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3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2C06C3-F156-4BC7-8672-7375F0E49773}"/>
              </a:ext>
            </a:extLst>
          </p:cNvPr>
          <p:cNvSpPr/>
          <p:nvPr/>
        </p:nvSpPr>
        <p:spPr>
          <a:xfrm rot="10800000">
            <a:off x="10249400" y="0"/>
            <a:ext cx="1942599" cy="2041236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7762F-2743-4F3A-BC69-06B75112CE8A}"/>
              </a:ext>
            </a:extLst>
          </p:cNvPr>
          <p:cNvSpPr txBox="1"/>
          <p:nvPr/>
        </p:nvSpPr>
        <p:spPr>
          <a:xfrm flipH="1">
            <a:off x="6363392" y="1456461"/>
            <a:ext cx="474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A Table of 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36B31F-2DDB-45F3-9A58-D6AB1F682F53}"/>
              </a:ext>
            </a:extLst>
          </p:cNvPr>
          <p:cNvGrpSpPr/>
          <p:nvPr/>
        </p:nvGrpSpPr>
        <p:grpSpPr>
          <a:xfrm>
            <a:off x="6363392" y="2671042"/>
            <a:ext cx="5141422" cy="461665"/>
            <a:chOff x="6363392" y="2671042"/>
            <a:chExt cx="5141422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33022" y="2671042"/>
              <a:ext cx="4471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 smtClean="0">
                  <a:solidFill>
                    <a:schemeClr val="bg1"/>
                  </a:solidFill>
                </a:rPr>
                <a:t>SleepcareKit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D3A7FA-87AF-447A-AA49-3B4751BE95F4}"/>
              </a:ext>
            </a:extLst>
          </p:cNvPr>
          <p:cNvGrpSpPr/>
          <p:nvPr/>
        </p:nvGrpSpPr>
        <p:grpSpPr>
          <a:xfrm>
            <a:off x="6363392" y="3502039"/>
            <a:ext cx="4900353" cy="830997"/>
            <a:chOff x="6363392" y="2671042"/>
            <a:chExt cx="4461625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B4FC3E-440D-43D4-BCB3-29FF0D17CB94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4D558A-90CD-437B-BB03-95F40DA61AFF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</a:rPr>
                <a:t>Measurements &amp; </a:t>
              </a:r>
            </a:p>
            <a:p>
              <a:r>
                <a:rPr lang="en-US" altLang="ko-KR" sz="2400" b="1" dirty="0" smtClean="0">
                  <a:solidFill>
                    <a:schemeClr val="bg1"/>
                  </a:solidFill>
                </a:rPr>
                <a:t>Data Compare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9CBDC4-4C2E-4869-85B9-98B30018B27B}"/>
              </a:ext>
            </a:extLst>
          </p:cNvPr>
          <p:cNvGrpSpPr/>
          <p:nvPr/>
        </p:nvGrpSpPr>
        <p:grpSpPr>
          <a:xfrm>
            <a:off x="6363392" y="4324354"/>
            <a:ext cx="4461625" cy="461665"/>
            <a:chOff x="6363392" y="2671042"/>
            <a:chExt cx="44616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0EB09-5904-44ED-9018-DB7A8DADCA09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A766D6-98A3-44E5-B528-B527EE8771E5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</a:rPr>
                <a:t>Data Analysis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FCC982-4EE5-475D-BD4A-94B5B2D14F4F}"/>
              </a:ext>
            </a:extLst>
          </p:cNvPr>
          <p:cNvGrpSpPr/>
          <p:nvPr/>
        </p:nvGrpSpPr>
        <p:grpSpPr>
          <a:xfrm>
            <a:off x="6363392" y="5151010"/>
            <a:ext cx="4461625" cy="830997"/>
            <a:chOff x="6363392" y="2671042"/>
            <a:chExt cx="4461625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3A4E2A-EACB-4680-B586-8DE2D094A608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A7DF5C-23EB-46EA-8BAE-B27895A059D7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 smtClean="0">
                  <a:solidFill>
                    <a:schemeClr val="bg1"/>
                  </a:solidFill>
                </a:rPr>
                <a:t>SleepcareKit</a:t>
              </a:r>
              <a:r>
                <a:rPr lang="en-US" altLang="ko-KR" sz="2400" b="1" dirty="0" smtClean="0">
                  <a:solidFill>
                    <a:schemeClr val="bg1"/>
                  </a:solidFill>
                </a:rPr>
                <a:t> &amp; </a:t>
              </a:r>
            </a:p>
            <a:p>
              <a:r>
                <a:rPr lang="en-US" altLang="ko-KR" sz="2400" b="1" dirty="0" smtClean="0">
                  <a:solidFill>
                    <a:schemeClr val="bg1"/>
                  </a:solidFill>
                </a:rPr>
                <a:t>Machine Learning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35" y="2197627"/>
            <a:ext cx="5159729" cy="3439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8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Data Analysis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907725" y="902205"/>
            <a:ext cx="820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Continuous apnea may be dangerous, so it is necessary to control 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and induce normal breathing.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873513" y="1582704"/>
            <a:ext cx="345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Sleep Apnea( Continuous 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24481"/>
          <a:stretch/>
        </p:blipFill>
        <p:spPr>
          <a:xfrm>
            <a:off x="1497077" y="1982814"/>
            <a:ext cx="8611194" cy="46750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82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Data Analysis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2382" y="918969"/>
            <a:ext cx="715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Determining the apnea status and analyzing the bio signal value in that situation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9" y="1672371"/>
            <a:ext cx="11159501" cy="4841438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>
            <a:off x="2613084" y="4920404"/>
            <a:ext cx="4193176" cy="7097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613084" y="4093090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164898" y="4093090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621019" y="4093090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385484" y="4093090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164896" y="4892966"/>
            <a:ext cx="4193177" cy="49823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817703" y="5315835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392707" y="5315835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881265" y="5315835"/>
            <a:ext cx="0" cy="8273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64896" y="3524967"/>
            <a:ext cx="2535613" cy="369332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Apnea Start ,End Point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2512074" y="3961837"/>
            <a:ext cx="202019" cy="202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066546" y="3934399"/>
            <a:ext cx="202019" cy="202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514693" y="3934399"/>
            <a:ext cx="202019" cy="202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284474" y="3934399"/>
            <a:ext cx="202019" cy="202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164897" y="4755095"/>
            <a:ext cx="2450805" cy="0"/>
          </a:xfrm>
          <a:prstGeom prst="straightConnector1">
            <a:avLst/>
          </a:prstGeom>
          <a:ln w="2857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76882" y="4342509"/>
            <a:ext cx="1736373" cy="369332"/>
          </a:xfrm>
          <a:prstGeom prst="rect">
            <a:avLst/>
          </a:prstGeom>
          <a:solidFill>
            <a:srgbClr val="92D050">
              <a:alpha val="6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Apnea Interval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76199" y="5315835"/>
            <a:ext cx="4763386" cy="538478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928784" y="4892221"/>
            <a:ext cx="3095719" cy="369332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Spo2 ( Min, Max, Deviation )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78357" y="3881637"/>
            <a:ext cx="8502908" cy="27974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2" name="Picture 2" descr="Communication background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3288" y="0"/>
            <a:ext cx="10584688" cy="703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898858" y="2896351"/>
            <a:ext cx="4106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</a:rPr>
              <a:t> Kit &amp; </a:t>
            </a:r>
          </a:p>
          <a:p>
            <a:pPr algn="ctr"/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</a:rPr>
              <a:t>Machine Learning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188F19-5210-4D24-A0B0-4DF6AA142C3C}"/>
              </a:ext>
            </a:extLst>
          </p:cNvPr>
          <p:cNvSpPr txBox="1"/>
          <p:nvPr/>
        </p:nvSpPr>
        <p:spPr>
          <a:xfrm>
            <a:off x="8115300" y="617178"/>
            <a:ext cx="2272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4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2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 Kit &amp; Machine Learning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16" y="1919007"/>
            <a:ext cx="5753100" cy="2876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13" y="1018219"/>
            <a:ext cx="7407088" cy="53047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773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2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 Kit &amp; Machine Learning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5791" t="8520"/>
          <a:stretch/>
        </p:blipFill>
        <p:spPr>
          <a:xfrm>
            <a:off x="991936" y="1622611"/>
            <a:ext cx="3274594" cy="4852707"/>
          </a:xfrm>
          <a:prstGeom prst="rect">
            <a:avLst/>
          </a:prstGeom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991936" y="1338428"/>
            <a:ext cx="3042182" cy="284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/>
              <a:t>num.  x y z  </a:t>
            </a:r>
            <a:r>
              <a:rPr lang="en-US" altLang="ko-KR" sz="1100" dirty="0" err="1" smtClean="0"/>
              <a:t>bre</a:t>
            </a:r>
            <a:r>
              <a:rPr lang="en-US" altLang="ko-KR" sz="1100" dirty="0" smtClean="0"/>
              <a:t>.  </a:t>
            </a:r>
            <a:r>
              <a:rPr lang="en-US" altLang="ko-KR" sz="1100" dirty="0" err="1" smtClean="0"/>
              <a:t>ppg</a:t>
            </a:r>
            <a:r>
              <a:rPr lang="en-US" altLang="ko-KR" sz="1100" dirty="0" smtClean="0"/>
              <a:t>            num. spo2 hr.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4266530" y="1338428"/>
            <a:ext cx="7073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1 Hour Data(byte)</a:t>
            </a: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HKD : 360000 x ( 3(</a:t>
            </a:r>
            <a:r>
              <a:rPr lang="en-US" altLang="ko-KR" dirty="0" err="1" smtClean="0">
                <a:solidFill>
                  <a:schemeClr val="tx2">
                    <a:lumMod val="75000"/>
                  </a:schemeClr>
                </a:solidFill>
              </a:rPr>
              <a:t>x,y,z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) + 2(breathe) + 3(</a:t>
            </a:r>
            <a:r>
              <a:rPr lang="en-US" altLang="ko-KR" dirty="0" err="1" smtClean="0">
                <a:solidFill>
                  <a:schemeClr val="tx2">
                    <a:lumMod val="75000"/>
                  </a:schemeClr>
                </a:solidFill>
              </a:rPr>
              <a:t>ppg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) )</a:t>
            </a: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HKS : random ( 1000 ~ 3000 )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24481"/>
          <a:stretch/>
        </p:blipFill>
        <p:spPr>
          <a:xfrm>
            <a:off x="4399440" y="2628058"/>
            <a:ext cx="6808002" cy="3696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89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2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 Kit &amp; Machine Learning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24333"/>
          <a:stretch/>
        </p:blipFill>
        <p:spPr>
          <a:xfrm>
            <a:off x="771201" y="2153101"/>
            <a:ext cx="4795882" cy="2858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24481"/>
          <a:stretch/>
        </p:blipFill>
        <p:spPr>
          <a:xfrm>
            <a:off x="6102735" y="2153100"/>
            <a:ext cx="5264562" cy="2858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146813" y="1104533"/>
            <a:ext cx="707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Judge whether it is apnea or not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7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2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 Kit &amp; Machine Learning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146813" y="1104533"/>
            <a:ext cx="707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Determination of postural apnea frequency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7" y="1676193"/>
            <a:ext cx="6068077" cy="50657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52047" y="1568824"/>
            <a:ext cx="2696357" cy="5091952"/>
          </a:xfrm>
          <a:prstGeom prst="rect">
            <a:avLst/>
          </a:prstGeom>
          <a:solidFill>
            <a:schemeClr val="accent2">
              <a:lumMod val="60000"/>
              <a:lumOff val="40000"/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09" y="1988459"/>
            <a:ext cx="6621561" cy="425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1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2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 Kit &amp; Machine Learning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0023" y="1490836"/>
            <a:ext cx="721040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▶ Determination of apnea or normal breathing</a:t>
            </a:r>
          </a:p>
          <a:p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Learning whole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bio-signal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 determine whether it is apnea or normal breathing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▶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Determination of postural apnea frequency</a:t>
            </a:r>
          </a:p>
          <a:p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00100" lvl="1" indent="-342900">
              <a:buAutoNum type="arabicParenR"/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From the total data, distinguish between apnea interval and normal breath interval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800100" lvl="1" indent="-342900">
              <a:buAutoNum type="arabicParenR"/>
            </a:pP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00100" lvl="1" indent="-342900">
              <a:buAutoNum type="arabicParenR"/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Estimation by assuming posture change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interval</a:t>
            </a:r>
          </a:p>
          <a:p>
            <a:pPr marL="800100" lvl="1" indent="-342900">
              <a:buAutoNum type="arabicParenR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00100" lvl="1" indent="-342900">
              <a:buAutoNum type="arabicParenR"/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Using the above data, learn the degree of apnea by user's attitude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800100" lvl="1" indent="-342900">
              <a:buAutoNum type="arabicParenR"/>
            </a:pP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00100" lvl="1" indent="-342900">
              <a:buAutoNum type="arabicParenR"/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Learning degree of apnea according to the height of air pad, head position determination with pressure sensor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5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4188651" y="2921169"/>
            <a:ext cx="3814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6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5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AC50A57-9F56-4245-8244-922027566711}"/>
              </a:ext>
            </a:extLst>
          </p:cNvPr>
          <p:cNvGrpSpPr/>
          <p:nvPr/>
        </p:nvGrpSpPr>
        <p:grpSpPr>
          <a:xfrm>
            <a:off x="-77325" y="4216401"/>
            <a:ext cx="12192000" cy="2641599"/>
            <a:chOff x="0" y="3713018"/>
            <a:chExt cx="12192000" cy="3144982"/>
          </a:xfrm>
          <a:solidFill>
            <a:schemeClr val="bg1"/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77816D3-E5C6-459A-B812-CFAF18E5D1AF}"/>
                </a:ext>
              </a:extLst>
            </p:cNvPr>
            <p:cNvSpPr/>
            <p:nvPr/>
          </p:nvSpPr>
          <p:spPr>
            <a:xfrm>
              <a:off x="0" y="3713018"/>
              <a:ext cx="6096000" cy="3144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5DAB26-2C7D-44D0-A1B8-813A582CFB25}"/>
                </a:ext>
              </a:extLst>
            </p:cNvPr>
            <p:cNvSpPr/>
            <p:nvPr/>
          </p:nvSpPr>
          <p:spPr>
            <a:xfrm>
              <a:off x="6096000" y="3713018"/>
              <a:ext cx="6096000" cy="3144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43D6C2E-9938-4344-8098-38FA855A794A}"/>
              </a:ext>
            </a:extLst>
          </p:cNvPr>
          <p:cNvSpPr txBox="1"/>
          <p:nvPr/>
        </p:nvSpPr>
        <p:spPr>
          <a:xfrm>
            <a:off x="916542" y="4496022"/>
            <a:ext cx="303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 Kit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 descr="http://www.whodidthewhatnow.com/wp-content/uploads/2017/01/2400-x-800-Banner-sleep-apnea-machine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325" y="-38960"/>
            <a:ext cx="12346650" cy="442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7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8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 Kit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85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Sleep data measuring devices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2A2DD01-0D73-4578-9770-A0DAD8231B82}"/>
              </a:ext>
            </a:extLst>
          </p:cNvPr>
          <p:cNvGrpSpPr/>
          <p:nvPr/>
        </p:nvGrpSpPr>
        <p:grpSpPr>
          <a:xfrm>
            <a:off x="419721" y="1892077"/>
            <a:ext cx="3448383" cy="4585332"/>
            <a:chOff x="318121" y="1919785"/>
            <a:chExt cx="3448383" cy="458533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571A59D-63F8-4EA9-B9BD-388C5654A078}"/>
                </a:ext>
              </a:extLst>
            </p:cNvPr>
            <p:cNvSpPr/>
            <p:nvPr/>
          </p:nvSpPr>
          <p:spPr>
            <a:xfrm>
              <a:off x="324342" y="1919785"/>
              <a:ext cx="3442162" cy="301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B05C00-9F52-48E8-88BC-6486A7ADE50B}"/>
                </a:ext>
              </a:extLst>
            </p:cNvPr>
            <p:cNvSpPr txBox="1"/>
            <p:nvPr/>
          </p:nvSpPr>
          <p:spPr>
            <a:xfrm>
              <a:off x="318121" y="5766453"/>
              <a:ext cx="34421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병원에서 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박 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일로 측정하여 자신의 수면 건강을 정확하게 측정할 수 있는 수면다원검사가 있다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</a:p>
            <a:p>
              <a:pPr algn="just"/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하지만 본래의 </a:t>
              </a:r>
              <a:r>
                <a:rPr lang="ko-KR" altLang="en-US" sz="1050" dirty="0" err="1" smtClean="0">
                  <a:solidFill>
                    <a:schemeClr val="tx2">
                      <a:lumMod val="75000"/>
                    </a:schemeClr>
                  </a:solidFill>
                </a:rPr>
                <a:t>수면환경과</a:t>
              </a:r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 달라짐으로 인한 오차와 금전적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시간적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공간적 제약이 큰 단점이 있다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  <a:endParaRPr lang="ko-KR" altLang="en-US" sz="105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9E8E421-45E2-4B61-B1BB-8A87C0DF67A9}"/>
              </a:ext>
            </a:extLst>
          </p:cNvPr>
          <p:cNvGrpSpPr/>
          <p:nvPr/>
        </p:nvGrpSpPr>
        <p:grpSpPr>
          <a:xfrm>
            <a:off x="966464" y="1892077"/>
            <a:ext cx="6850617" cy="4585980"/>
            <a:chOff x="-3084113" y="1919785"/>
            <a:chExt cx="6850617" cy="45859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8ADA09D-0223-4DC6-8C92-3A127C6AE3EE}"/>
                </a:ext>
              </a:extLst>
            </p:cNvPr>
            <p:cNvSpPr/>
            <p:nvPr/>
          </p:nvSpPr>
          <p:spPr>
            <a:xfrm>
              <a:off x="324342" y="1919785"/>
              <a:ext cx="3442162" cy="301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F390EE-4DDA-468B-86F9-19795DF308A7}"/>
                </a:ext>
              </a:extLst>
            </p:cNvPr>
            <p:cNvSpPr txBox="1"/>
            <p:nvPr/>
          </p:nvSpPr>
          <p:spPr>
            <a:xfrm>
              <a:off x="734807" y="5059215"/>
              <a:ext cx="26212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2">
                      <a:lumMod val="75000"/>
                    </a:schemeClr>
                  </a:solidFill>
                </a:rPr>
                <a:t>PMD( Portable sleep </a:t>
              </a:r>
            </a:p>
            <a:p>
              <a:pPr algn="ctr"/>
              <a:r>
                <a:rPr lang="en-US" altLang="ko-KR" sz="2000" dirty="0" smtClean="0">
                  <a:solidFill>
                    <a:schemeClr val="tx2">
                      <a:lumMod val="75000"/>
                    </a:schemeClr>
                  </a:solidFill>
                </a:rPr>
                <a:t>Monitoring Device )</a:t>
              </a:r>
              <a:endParaRPr lang="ko-KR" altLang="en-US" sz="2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C5E1E2-69EA-4388-9BD8-3678A39A8531}"/>
                </a:ext>
              </a:extLst>
            </p:cNvPr>
            <p:cNvSpPr txBox="1"/>
            <p:nvPr/>
          </p:nvSpPr>
          <p:spPr>
            <a:xfrm>
              <a:off x="324343" y="5767101"/>
              <a:ext cx="34421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이를 개선하기 위해 집에서 수면 장애를 측정할 수 있는 소형 단말이 개발되었다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</a:p>
            <a:p>
              <a:pPr algn="just"/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하지만 크기가 크고 장비하기 어려우며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측정 결과를 사용자가 판단하기 어려운 단점이 있다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  <a:endParaRPr lang="ko-KR" altLang="en-US" sz="105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F390EE-4DDA-468B-86F9-19795DF308A7}"/>
                </a:ext>
              </a:extLst>
            </p:cNvPr>
            <p:cNvSpPr txBox="1"/>
            <p:nvPr/>
          </p:nvSpPr>
          <p:spPr>
            <a:xfrm>
              <a:off x="-3084113" y="5152278"/>
              <a:ext cx="22381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2">
                      <a:lumMod val="75000"/>
                    </a:schemeClr>
                  </a:solidFill>
                </a:rPr>
                <a:t>Polysomnography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AA6BE35-1930-4410-9AA3-741E347E6FAE}"/>
              </a:ext>
            </a:extLst>
          </p:cNvPr>
          <p:cNvGrpSpPr/>
          <p:nvPr/>
        </p:nvGrpSpPr>
        <p:grpSpPr>
          <a:xfrm>
            <a:off x="8323896" y="1892077"/>
            <a:ext cx="3470938" cy="4585332"/>
            <a:chOff x="324342" y="1919785"/>
            <a:chExt cx="3470938" cy="458533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AB15711-B5F1-439B-9EAD-D83C9D706C1A}"/>
                </a:ext>
              </a:extLst>
            </p:cNvPr>
            <p:cNvSpPr/>
            <p:nvPr/>
          </p:nvSpPr>
          <p:spPr>
            <a:xfrm>
              <a:off x="324342" y="1919785"/>
              <a:ext cx="3442162" cy="301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0986ADF-E050-4EFC-864F-DEE742B97BDE}"/>
                </a:ext>
              </a:extLst>
            </p:cNvPr>
            <p:cNvSpPr txBox="1"/>
            <p:nvPr/>
          </p:nvSpPr>
          <p:spPr>
            <a:xfrm>
              <a:off x="656825" y="5213103"/>
              <a:ext cx="2834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</a:rPr>
                <a:t>Wearable Band(Watch)</a:t>
              </a:r>
              <a:endParaRPr lang="ko-KR" altLang="en-US" sz="2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491E227-94B7-42F0-91C2-005F9117C2A8}"/>
                </a:ext>
              </a:extLst>
            </p:cNvPr>
            <p:cNvSpPr txBox="1"/>
            <p:nvPr/>
          </p:nvSpPr>
          <p:spPr>
            <a:xfrm>
              <a:off x="353119" y="5766453"/>
              <a:ext cx="34421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최근에는 수면 건강을 체크할 수 있는 </a:t>
              </a:r>
              <a:r>
                <a:rPr lang="ko-KR" altLang="en-US" sz="1050" dirty="0" err="1" smtClean="0">
                  <a:solidFill>
                    <a:schemeClr val="tx2">
                      <a:lumMod val="75000"/>
                    </a:schemeClr>
                  </a:solidFill>
                </a:rPr>
                <a:t>웨어러블</a:t>
              </a:r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 밴드가 출시되고 있다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</a:p>
            <a:p>
              <a:pPr algn="just"/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</a:rPr>
                <a:t>하지만 수면 상태를 대략적이나마 측정할 수 있으며 수면장애는 측정이 불가능하다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  <a:endParaRPr lang="ko-KR" altLang="en-US" sz="105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66" name="Picture 2" descr="http://www.yoonsupchoi.com/wp-content/uploads/2014/10/polysomnograph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3" y="2137060"/>
            <a:ext cx="3263638" cy="25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그룹 66"/>
          <p:cNvGrpSpPr/>
          <p:nvPr/>
        </p:nvGrpSpPr>
        <p:grpSpPr>
          <a:xfrm>
            <a:off x="8421029" y="2010951"/>
            <a:ext cx="3247893" cy="2780677"/>
            <a:chOff x="4500742" y="2010951"/>
            <a:chExt cx="3247893" cy="2780677"/>
          </a:xfrm>
        </p:grpSpPr>
        <p:pic>
          <p:nvPicPr>
            <p:cNvPr id="68" name="Picture 6" descr="ë¯¸ë°´ë ìë©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70" r="29074"/>
            <a:stretch/>
          </p:blipFill>
          <p:spPr bwMode="auto">
            <a:xfrm>
              <a:off x="4500743" y="2374302"/>
              <a:ext cx="1682529" cy="2053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" descr="ë¯¸ë°´ë ìë©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69" r="-326"/>
            <a:stretch/>
          </p:blipFill>
          <p:spPr bwMode="auto">
            <a:xfrm>
              <a:off x="4500742" y="2010951"/>
              <a:ext cx="1808354" cy="36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ë¯¸ë°´ë ìë©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69" r="-326"/>
            <a:stretch/>
          </p:blipFill>
          <p:spPr bwMode="auto">
            <a:xfrm>
              <a:off x="4500742" y="4424378"/>
              <a:ext cx="1808354" cy="36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272" y="2010951"/>
              <a:ext cx="1565363" cy="278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Picture 12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38" y="2025227"/>
            <a:ext cx="2752121" cy="275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67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8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 Kit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8531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In daily life, the user can measure the data at the time of sleep to determine the snoring and apnea, and to cope with it in the event of danger.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2489489" y="3107067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36" name="자유형 35"/>
          <p:cNvSpPr/>
          <p:nvPr/>
        </p:nvSpPr>
        <p:spPr>
          <a:xfrm>
            <a:off x="7478922" y="4811991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pic>
        <p:nvPicPr>
          <p:cNvPr id="37" name="Picture 8" descr="ê´ë ¨ ì´ë¯¸ì§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701" y="2034198"/>
            <a:ext cx="2932871" cy="221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1352" y="2707856"/>
            <a:ext cx="3977757" cy="385174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306871" y="2501907"/>
            <a:ext cx="619734" cy="3909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991951" y="1698360"/>
            <a:ext cx="233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PAAR </a:t>
            </a:r>
            <a:r>
              <a:rPr lang="en-US" altLang="ko-KR" sz="1600" b="1" dirty="0"/>
              <a:t>TAG &amp; Pillow </a:t>
            </a:r>
            <a:endParaRPr lang="ko-KR" altLang="en-US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657730" y="4644234"/>
            <a:ext cx="1552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Homecare Kit</a:t>
            </a:r>
            <a:endParaRPr lang="ko-KR" altLang="en-US" sz="160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520713" y="4537079"/>
            <a:ext cx="5071580" cy="1866472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879053" y="1634555"/>
            <a:ext cx="4487662" cy="1753505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4023046" y="2082944"/>
            <a:ext cx="2458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Head Posture Detection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Air Pad Control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Secure airway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Posture Control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6210665" y="4644234"/>
            <a:ext cx="30931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Bio-Signal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Apnea Detection (Spo2 &amp; Breath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Posture Determination( ACC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Apnea Risk Level Algorithm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370386" y="3376444"/>
            <a:ext cx="574688" cy="1149019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4813565" y="3890848"/>
            <a:ext cx="2154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Apnea warning Message</a:t>
            </a:r>
          </a:p>
        </p:txBody>
      </p:sp>
    </p:spTree>
    <p:extLst>
      <p:ext uri="{BB962C8B-B14F-4D97-AF65-F5344CB8AC3E}">
        <p14:creationId xmlns:p14="http://schemas.microsoft.com/office/powerpoint/2010/main" val="33199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8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 Kit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8531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In daily life, the user can measure the data at the time of sleep to determine the snoring and apnea, and to cope with it in the event of danger.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7614756" y="1728069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DFEF9"/>
              </a:clrFrom>
              <a:clrTo>
                <a:srgbClr val="FDFE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64" y="2588901"/>
            <a:ext cx="3856021" cy="3479116"/>
          </a:xfrm>
          <a:prstGeom prst="rect">
            <a:avLst/>
          </a:prstGeom>
        </p:spPr>
      </p:pic>
      <p:pic>
        <p:nvPicPr>
          <p:cNvPr id="23" name="Picture 2" descr="IPAD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158" y="2550634"/>
            <a:ext cx="3555650" cy="35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/>
          <p:nvPr/>
        </p:nvCxnSpPr>
        <p:spPr>
          <a:xfrm>
            <a:off x="5294261" y="4089135"/>
            <a:ext cx="1168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2673924" y="5572698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Master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6893867" y="5726586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Slave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0" name="Picture 2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36" y="3459205"/>
            <a:ext cx="641754" cy="5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4729617" y="2336172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Scheduling &amp; Streaming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35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8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 Kit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8531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In daily life, the user can measure the data at the time of sleep to determine the snoring and apnea, and to cope with it in the event of danger.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7614756" y="1728069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13" name="자유형 12"/>
          <p:cNvSpPr/>
          <p:nvPr/>
        </p:nvSpPr>
        <p:spPr>
          <a:xfrm>
            <a:off x="7991193" y="1952760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3618837" y="2455513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Before Measurement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DFEF9"/>
              </a:clrFrom>
              <a:clrTo>
                <a:srgbClr val="FDFE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57" y="2751247"/>
            <a:ext cx="3856021" cy="34791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2958" y="3894297"/>
            <a:ext cx="1279727" cy="714368"/>
          </a:xfrm>
          <a:prstGeom prst="rect">
            <a:avLst/>
          </a:prstGeom>
        </p:spPr>
      </p:pic>
      <p:pic>
        <p:nvPicPr>
          <p:cNvPr id="17" name="Picture 2" descr="IPAD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51" y="2712980"/>
            <a:ext cx="3555650" cy="35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4061754" y="4251481"/>
            <a:ext cx="1168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8172632" y="4251481"/>
            <a:ext cx="1168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7607988" y="2455513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After Measurement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1441417" y="5735044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Master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5661360" y="5888932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Slave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5661359" y="5905759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Master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7EA70D-749E-472A-87A4-7A12C28C2504}"/>
              </a:ext>
            </a:extLst>
          </p:cNvPr>
          <p:cNvSpPr txBox="1"/>
          <p:nvPr/>
        </p:nvSpPr>
        <p:spPr>
          <a:xfrm>
            <a:off x="9083801" y="4675152"/>
            <a:ext cx="22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Slave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5" name="Picture 2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29" y="3621551"/>
            <a:ext cx="641754" cy="5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64" y="3601886"/>
            <a:ext cx="641754" cy="5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72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5" grpId="0"/>
      <p:bldP spid="26" grpId="0"/>
      <p:bldP spid="28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344" y="-76629"/>
            <a:ext cx="7388360" cy="701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687498" y="-123814"/>
            <a:ext cx="5469261" cy="7395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1089303" y="3297949"/>
            <a:ext cx="3917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</a:rPr>
              <a:t>Measurement &amp; </a:t>
            </a:r>
          </a:p>
          <a:p>
            <a:pPr algn="ctr"/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</a:rPr>
              <a:t>Data Compare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D188F19-5210-4D24-A0B0-4DF6AA142C3C}"/>
              </a:ext>
            </a:extLst>
          </p:cNvPr>
          <p:cNvSpPr txBox="1"/>
          <p:nvPr/>
        </p:nvSpPr>
        <p:spPr>
          <a:xfrm>
            <a:off x="2285727" y="582018"/>
            <a:ext cx="2272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4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15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72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Measurement &amp; Data Compare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907725" y="902205"/>
            <a:ext cx="586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Sleepcare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Kit Streaming service measurement method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6" name="_x59310480" descr="DRW0000336860d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487" y="2465721"/>
            <a:ext cx="4608512" cy="3460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99" y="1423023"/>
            <a:ext cx="4968386" cy="72084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1" y="2636912"/>
            <a:ext cx="2281813" cy="3039812"/>
          </a:xfrm>
          <a:prstGeom prst="rect">
            <a:avLst/>
          </a:prstGeom>
        </p:spPr>
      </p:pic>
      <p:sp>
        <p:nvSpPr>
          <p:cNvPr id="34" name="갈매기형 수장 33"/>
          <p:cNvSpPr/>
          <p:nvPr/>
        </p:nvSpPr>
        <p:spPr>
          <a:xfrm>
            <a:off x="1056869" y="15331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938264" y="153313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64804" y="1423023"/>
            <a:ext cx="215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rial" panose="020B0604020202020204" pitchFamily="34" charset="0"/>
                <a:ea typeface="210 맨발의청춘 L" panose="02020603020101020101" pitchFamily="18" charset="-127"/>
                <a:cs typeface="Arial" panose="020B0604020202020204" pitchFamily="34" charset="0"/>
              </a:rPr>
              <a:t>Device ID Select  </a:t>
            </a:r>
          </a:p>
        </p:txBody>
      </p:sp>
    </p:spTree>
    <p:extLst>
      <p:ext uri="{BB962C8B-B14F-4D97-AF65-F5344CB8AC3E}">
        <p14:creationId xmlns:p14="http://schemas.microsoft.com/office/powerpoint/2010/main" val="19796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996</Words>
  <Application>Microsoft Office PowerPoint</Application>
  <PresentationFormat>와이드스크린</PresentationFormat>
  <Paragraphs>232</Paragraphs>
  <Slides>28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210 맨발의청춘 B</vt:lpstr>
      <vt:lpstr>210 맨발의청춘 L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23</cp:revision>
  <dcterms:created xsi:type="dcterms:W3CDTF">2018-09-13T07:28:28Z</dcterms:created>
  <dcterms:modified xsi:type="dcterms:W3CDTF">2018-09-17T09:57:46Z</dcterms:modified>
</cp:coreProperties>
</file>